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78" r:id="rId1"/>
  </p:sldMasterIdLst>
  <p:notesMasterIdLst>
    <p:notesMasterId r:id="rId23"/>
  </p:notesMasterIdLst>
  <p:sldIdLst>
    <p:sldId id="256" r:id="rId2"/>
    <p:sldId id="268" r:id="rId3"/>
    <p:sldId id="257" r:id="rId4"/>
    <p:sldId id="285" r:id="rId5"/>
    <p:sldId id="284" r:id="rId6"/>
    <p:sldId id="282" r:id="rId7"/>
    <p:sldId id="261" r:id="rId8"/>
    <p:sldId id="270" r:id="rId9"/>
    <p:sldId id="259" r:id="rId10"/>
    <p:sldId id="265" r:id="rId11"/>
    <p:sldId id="267" r:id="rId12"/>
    <p:sldId id="271" r:id="rId13"/>
    <p:sldId id="272" r:id="rId14"/>
    <p:sldId id="273" r:id="rId15"/>
    <p:sldId id="274" r:id="rId16"/>
    <p:sldId id="275" r:id="rId17"/>
    <p:sldId id="276" r:id="rId18"/>
    <p:sldId id="280" r:id="rId19"/>
    <p:sldId id="277" r:id="rId20"/>
    <p:sldId id="278" r:id="rId21"/>
    <p:sldId id="28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46"/>
    <p:restoredTop sz="94674"/>
  </p:normalViewPr>
  <p:slideViewPr>
    <p:cSldViewPr snapToGrid="0" snapToObjects="1">
      <p:cViewPr varScale="1">
        <p:scale>
          <a:sx n="69" d="100"/>
          <a:sy n="69" d="100"/>
        </p:scale>
        <p:origin x="200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3A5905-D40F-A24E-97A0-2FD98AD48FAD}" type="datetimeFigureOut">
              <a:rPr lang="en-US" smtClean="0"/>
              <a:t>11/4/20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C3CC0-EB27-6244-AFBF-E28DF856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84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C3CC0-EB27-6244-AFBF-E28DF856799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89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EA63346-1790-0540-9F53-4F04D6DB5313}" type="datetime1">
              <a:rPr lang="en-US" smtClean="0"/>
              <a:t>11/4/20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925010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C6A3-69AA-964D-9BE0-4F7C5E2B2F2A}" type="datetime1">
              <a:rPr lang="en-US" smtClean="0"/>
              <a:t>11/4/20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651220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C1111-FCCE-E54E-A694-52837EC97598}" type="datetime1">
              <a:rPr lang="en-US" smtClean="0"/>
              <a:t>11/4/20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37971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5844-DF97-EC4E-A69D-C7C2AB92FE05}" type="datetime1">
              <a:rPr lang="en-US" smtClean="0"/>
              <a:t>11/4/20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04394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D892-434A-3D49-A8D9-32E0654598C8}" type="datetime1">
              <a:rPr lang="en-US" smtClean="0"/>
              <a:t>11/4/20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524438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F1B3-80BC-2E42-A4DC-76CB57B34F7F}" type="datetime1">
              <a:rPr lang="en-US" smtClean="0"/>
              <a:t>11/4/20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791413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BB0DE-1192-8A47-86F0-8F1E6E93522E}" type="datetime1">
              <a:rPr lang="en-US" smtClean="0"/>
              <a:t>11/4/20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5101250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1030E-B9CB-944B-81EE-CAB1C56A03FD}" type="datetime1">
              <a:rPr lang="en-US" smtClean="0"/>
              <a:t>11/4/20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093207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FD7F9-65D6-BD40-A1B5-4F95247F5053}" type="datetime1">
              <a:rPr lang="en-US" smtClean="0"/>
              <a:t>11/4/20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22151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C1F9C-35DC-3A42-8E44-11E0AFA679EE}" type="datetime1">
              <a:rPr lang="en-US" smtClean="0"/>
              <a:t>11/4/20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57163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C8885-0135-9449-9174-82D7069F162B}" type="datetime1">
              <a:rPr lang="en-US" smtClean="0"/>
              <a:t>11/4/20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993523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20575-4B83-E045-8503-274913F8D962}" type="datetime1">
              <a:rPr lang="en-US" smtClean="0"/>
              <a:t>11/4/20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70466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2046-489D-3F4E-847F-F608E2DD634B}" type="datetime1">
              <a:rPr lang="en-US" smtClean="0"/>
              <a:t>11/4/20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3472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A0F-E549-574D-8965-B56AACA30DAC}" type="datetime1">
              <a:rPr lang="en-US" smtClean="0"/>
              <a:t>11/4/20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15755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49EB9-681B-904D-AF2B-51195662EB96}" type="datetime1">
              <a:rPr lang="en-US" smtClean="0"/>
              <a:t>11/4/20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73411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5DD6E-D2D7-E843-9FC1-47D77730955D}" type="datetime1">
              <a:rPr lang="en-US" smtClean="0"/>
              <a:t>11/4/20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59842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2E15-D31B-B643-A687-D7FADD86F04A}" type="datetime1">
              <a:rPr lang="en-US" smtClean="0"/>
              <a:t>11/4/20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77166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0663C-9BC6-9F4B-AA76-9AF66C97DEC4}" type="datetime1">
              <a:rPr lang="en-US" smtClean="0"/>
              <a:t>11/4/20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9F89A-51C4-D946-8F60-2D1D0261A9C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836785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2942-165B-5549-AAE7-01FF7FC62E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Predicting whether a person is a voter or non-voter in </a:t>
            </a:r>
            <a:r>
              <a:rPr lang="en-US" b="1" dirty="0" err="1">
                <a:solidFill>
                  <a:schemeClr val="bg1"/>
                </a:solidFill>
              </a:rPr>
              <a:t>america</a:t>
            </a: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8A1705-B602-A940-8899-99C687B321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endParaRPr lang="en-JP" dirty="0">
              <a:solidFill>
                <a:schemeClr val="bg1"/>
              </a:solidFill>
            </a:endParaRPr>
          </a:p>
          <a:p>
            <a:pPr algn="r"/>
            <a:r>
              <a:rPr lang="en-JP" dirty="0">
                <a:solidFill>
                  <a:schemeClr val="bg1"/>
                </a:solidFill>
              </a:rPr>
              <a:t>Barrett Nibling</a:t>
            </a:r>
          </a:p>
          <a:p>
            <a:pPr algn="r"/>
            <a:r>
              <a:rPr lang="en-JP" dirty="0">
                <a:solidFill>
                  <a:schemeClr val="bg1"/>
                </a:solidFill>
              </a:rPr>
              <a:t>bnibling@gmail.com</a:t>
            </a:r>
          </a:p>
        </p:txBody>
      </p:sp>
    </p:spTree>
    <p:extLst>
      <p:ext uri="{BB962C8B-B14F-4D97-AF65-F5344CB8AC3E}">
        <p14:creationId xmlns:p14="http://schemas.microsoft.com/office/powerpoint/2010/main" val="664727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485FD1C-5C12-BC43-9F3A-0E2542DA1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213" y="2097088"/>
            <a:ext cx="4918178" cy="26351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BF3C49-A5BA-8243-81B5-C29E4F4D7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JP" dirty="0">
                <a:solidFill>
                  <a:schemeClr val="bg1"/>
                </a:solidFill>
              </a:rPr>
              <a:t>wing vs swing:</a:t>
            </a:r>
            <a:br>
              <a:rPr lang="en-JP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Employment Levels Data</a:t>
            </a:r>
            <a:br>
              <a:rPr lang="en-US" sz="2800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EB080-EE09-7D49-BB11-60FC13715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b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Employment Levels in Pennsylvania are on average lower than the other swing states in terms of overall distribution and in terms of yearly trends.</a:t>
            </a:r>
            <a:endParaRPr lang="en-JP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0B9093-B324-4349-919E-59D291100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8842" y="2097088"/>
            <a:ext cx="4951411" cy="263518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1F59A5-92CB-8944-B2A4-4059E4BCF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9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14018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9C759DB-53BA-DB48-B830-0B2767FA1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3402" y="1796960"/>
            <a:ext cx="4698321" cy="312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BF3C49-A5BA-8243-81B5-C29E4F4D7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solidFill>
                  <a:schemeClr val="bg1"/>
                </a:solidFill>
              </a:rPr>
              <a:t>Conclusion</a:t>
            </a:r>
            <a:br>
              <a:rPr lang="en-JP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EB080-EE09-7D49-BB11-60FC1371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5684689" cy="3541714"/>
          </a:xfrm>
        </p:spPr>
        <p:txBody>
          <a:bodyPr>
            <a:normAutofit/>
          </a:bodyPr>
          <a:lstStyle/>
          <a:p>
            <a:r>
              <a:rPr lang="en-JP" dirty="0">
                <a:solidFill>
                  <a:schemeClr val="bg1"/>
                </a:solidFill>
              </a:rPr>
              <a:t>As Political Party Operative, inference is necessary to target potential voters</a:t>
            </a:r>
          </a:p>
          <a:p>
            <a:r>
              <a:rPr lang="en-JP" dirty="0">
                <a:solidFill>
                  <a:schemeClr val="bg1"/>
                </a:solidFill>
              </a:rPr>
              <a:t>Resources are thin, so concise and tactful campaigning is critical to win swing states</a:t>
            </a:r>
          </a:p>
          <a:p>
            <a:r>
              <a:rPr lang="en-JP" dirty="0">
                <a:solidFill>
                  <a:schemeClr val="bg1"/>
                </a:solidFill>
              </a:rPr>
              <a:t>Knowing the concerns of voters and how the data matches those concerns is key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FFEA8-F38F-0D46-BF20-545CE2A8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10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115858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F3C49-A5BA-8243-81B5-C29E4F4D7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Recommendations</a:t>
            </a:r>
            <a:br>
              <a:rPr lang="en-JP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EB080-EE09-7D49-BB11-60FC1371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83145"/>
            <a:ext cx="5354660" cy="3541714"/>
          </a:xfrm>
        </p:spPr>
        <p:txBody>
          <a:bodyPr>
            <a:normAutofit/>
          </a:bodyPr>
          <a:lstStyle/>
          <a:p>
            <a:r>
              <a:rPr lang="en-JP" dirty="0">
                <a:solidFill>
                  <a:schemeClr val="bg1"/>
                </a:solidFill>
              </a:rPr>
              <a:t>Ohio low job postings:</a:t>
            </a:r>
          </a:p>
          <a:p>
            <a:pPr marL="457200" lvl="1" indent="0">
              <a:buNone/>
            </a:pPr>
            <a:r>
              <a:rPr lang="en-JP" dirty="0">
                <a:solidFill>
                  <a:schemeClr val="bg1"/>
                </a:solidFill>
              </a:rPr>
              <a:t>Advertisements displaying promises to increase the number jobs</a:t>
            </a:r>
          </a:p>
          <a:p>
            <a:r>
              <a:rPr lang="en-JP" dirty="0">
                <a:solidFill>
                  <a:schemeClr val="bg1"/>
                </a:solidFill>
              </a:rPr>
              <a:t>Pennsylvania low employment levels:</a:t>
            </a:r>
          </a:p>
          <a:p>
            <a:pPr marL="457200" lvl="1" indent="0">
              <a:buNone/>
            </a:pPr>
            <a:r>
              <a:rPr lang="en-JP" dirty="0">
                <a:solidFill>
                  <a:schemeClr val="bg1"/>
                </a:solidFill>
              </a:rPr>
              <a:t>Campaign strategies that illustrate clear plans to retain jobs in industries most affected by COVID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FE352C0-12BE-B945-A941-00EACB2F1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073" y="1883145"/>
            <a:ext cx="5124265" cy="3284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57EB8C-05E2-2144-9EC3-A404D76B2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11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935994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>
            <a:extLst>
              <a:ext uri="{FF2B5EF4-FFF2-40B4-BE49-F238E27FC236}">
                <a16:creationId xmlns:a16="http://schemas.microsoft.com/office/drawing/2014/main" id="{E271E859-517F-0B4F-9506-3E5B28515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3401" y="1796961"/>
            <a:ext cx="4698321" cy="312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BF3C49-A5BA-8243-81B5-C29E4F4D7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solidFill>
                  <a:schemeClr val="bg1"/>
                </a:solidFill>
              </a:rPr>
              <a:t>Future Considerations</a:t>
            </a:r>
            <a:br>
              <a:rPr lang="en-JP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EB080-EE09-7D49-BB11-60FC1371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83145"/>
            <a:ext cx="5791988" cy="3541714"/>
          </a:xfrm>
        </p:spPr>
        <p:txBody>
          <a:bodyPr>
            <a:normAutofit/>
          </a:bodyPr>
          <a:lstStyle/>
          <a:p>
            <a:r>
              <a:rPr lang="en-JP" dirty="0">
                <a:solidFill>
                  <a:schemeClr val="bg1"/>
                </a:solidFill>
              </a:rPr>
              <a:t>Explore different aspects of both job postings and employment levels</a:t>
            </a:r>
          </a:p>
          <a:p>
            <a:pPr marL="457200" lvl="1" indent="0">
              <a:buNone/>
            </a:pPr>
            <a:r>
              <a:rPr lang="en-JP" sz="2400" dirty="0">
                <a:solidFill>
                  <a:schemeClr val="bg1"/>
                </a:solidFill>
              </a:rPr>
              <a:t>- Demographics, Industries, Wages, etc.</a:t>
            </a:r>
          </a:p>
          <a:p>
            <a:r>
              <a:rPr lang="en-JP" dirty="0">
                <a:solidFill>
                  <a:schemeClr val="bg1"/>
                </a:solidFill>
              </a:rPr>
              <a:t>Explore the relationship between job postings and employment levels</a:t>
            </a:r>
          </a:p>
          <a:p>
            <a:r>
              <a:rPr lang="en-JP" dirty="0">
                <a:solidFill>
                  <a:schemeClr val="bg1"/>
                </a:solidFill>
              </a:rPr>
              <a:t>Look outside of 2020 for perspective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6919A-0321-BD48-9578-909827CD5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12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962447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2942-165B-5549-AAE7-01FF7FC62E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Thank you for listening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D5171F-B5AB-CB46-887B-C8CB8267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13</a:t>
            </a:fld>
            <a:endParaRPr lang="en-JP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3DE0439-5142-1C49-B55B-4B8139F4C1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/>
          <a:lstStyle/>
          <a:p>
            <a:pPr algn="r"/>
            <a:endParaRPr lang="en-JP" dirty="0">
              <a:solidFill>
                <a:schemeClr val="bg1"/>
              </a:solidFill>
            </a:endParaRPr>
          </a:p>
          <a:p>
            <a:pPr algn="r"/>
            <a:r>
              <a:rPr lang="en-JP" dirty="0">
                <a:solidFill>
                  <a:schemeClr val="bg1"/>
                </a:solidFill>
              </a:rPr>
              <a:t>Barrett Nibling</a:t>
            </a:r>
          </a:p>
          <a:p>
            <a:pPr algn="r"/>
            <a:r>
              <a:rPr lang="en-JP" dirty="0">
                <a:solidFill>
                  <a:schemeClr val="bg1"/>
                </a:solidFill>
              </a:rPr>
              <a:t>bnibling@gmail.com</a:t>
            </a:r>
          </a:p>
        </p:txBody>
      </p:sp>
    </p:spTree>
    <p:extLst>
      <p:ext uri="{BB962C8B-B14F-4D97-AF65-F5344CB8AC3E}">
        <p14:creationId xmlns:p14="http://schemas.microsoft.com/office/powerpoint/2010/main" val="3637841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2942-165B-5549-AAE7-01FF7FC62E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Additional slides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2DB7EE-AB9D-954B-96E4-5484E28F7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14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19446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2942-165B-5549-AAE7-01FF7FC62E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Job postings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across all states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5006E5-65DB-2144-AEDB-6A247CC21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9071" y="1785608"/>
            <a:ext cx="4958747" cy="26201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C4A82D-7379-E94B-BA22-957116F10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82" y="1785608"/>
            <a:ext cx="4837215" cy="26201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D6DC7C-35D7-5C4C-9FE0-537A29B8BF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3192" y="4556083"/>
            <a:ext cx="3465616" cy="230191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32C7D-2583-ED41-B847-D2C7EBE25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15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340756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F297A8F-79C3-4240-9A9C-BAC5E9591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679" y="4609440"/>
            <a:ext cx="3424642" cy="22523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615EE0-B6F2-DD44-A00C-73DB22087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1420" y="1785608"/>
            <a:ext cx="4996397" cy="26201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BA2942-165B-5549-AAE7-01FF7FC62E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Employment levels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across all states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9BFF50-4345-DB4F-B1FA-C445EAF565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82" y="1782639"/>
            <a:ext cx="4659086" cy="26265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9581AE-B3A5-4846-B448-58360E52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16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644168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2942-165B-5549-AAE7-01FF7FC62E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Job postings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Swing vs non-swing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F96E41-5A4A-F24D-A22C-F2F8AB0FA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332" y="1821234"/>
            <a:ext cx="4635335" cy="26246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6BEE19-42D6-324C-A1AB-41811BD55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524" y="4587598"/>
            <a:ext cx="3465616" cy="22960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E169A58-A70F-944D-96F7-CA5675A58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906" y="4544405"/>
            <a:ext cx="3549521" cy="230191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DC7BF4-8BCF-D34E-A978-4F86E9B9F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17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202695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2942-165B-5549-AAE7-01FF7FC62E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Employment levels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swing vs non-swing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875FEC-33E7-B349-8EE2-910B56CAA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1322" y="1908051"/>
            <a:ext cx="5149355" cy="24287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63B6C2-0132-CC4B-AE0E-D0B6861A3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962" y="4607501"/>
            <a:ext cx="3590720" cy="22562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480390-FD76-E045-A600-ADCE8E63A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7721" y="4601728"/>
            <a:ext cx="3325912" cy="225627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FE687-C86B-874B-B014-9BD73D8C7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18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91531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891F3-73E6-B246-B986-52B3F8C00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Voter turnout</a:t>
            </a:r>
            <a:br>
              <a:rPr lang="en-JP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4ECC6-92EA-F24B-B66A-9661EEC89A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97088"/>
            <a:ext cx="6416775" cy="3541714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 measure of the health of the electoral process</a:t>
            </a:r>
          </a:p>
          <a:p>
            <a:r>
              <a:rPr lang="en-JP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35-60% eligible voters don’t vote</a:t>
            </a:r>
          </a:p>
          <a:p>
            <a:r>
              <a:rPr lang="en-JP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metrics determine if someone will vote or not?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50756-7BAB-9D44-BD25-17D54CD8D7D1}"/>
              </a:ext>
            </a:extLst>
          </p:cNvPr>
          <p:cNvSpPr txBox="1"/>
          <p:nvPr/>
        </p:nvSpPr>
        <p:spPr>
          <a:xfrm>
            <a:off x="3526971" y="6568038"/>
            <a:ext cx="8665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</a:rPr>
              <a:t>Courtesy of The United States Elections Project: http://</a:t>
            </a:r>
            <a:r>
              <a:rPr lang="en-US" sz="1200" dirty="0" err="1">
                <a:solidFill>
                  <a:schemeClr val="bg1"/>
                </a:solidFill>
              </a:rPr>
              <a:t>www.electproject.org</a:t>
            </a:r>
            <a:r>
              <a:rPr lang="en-US" sz="1200" dirty="0">
                <a:solidFill>
                  <a:schemeClr val="bg1"/>
                </a:solidFill>
              </a:rPr>
              <a:t>/home/voter-turnout/voter-turnout-data</a:t>
            </a:r>
            <a:endParaRPr lang="en-JP" sz="12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90859-7A69-DB43-804B-72538D127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2445" y="12963"/>
            <a:ext cx="771089" cy="365125"/>
          </a:xfrm>
        </p:spPr>
        <p:txBody>
          <a:bodyPr/>
          <a:lstStyle/>
          <a:p>
            <a:fld id="{ADD9F89A-51C4-D946-8F60-2D1D0261A9C8}" type="slidenum">
              <a:rPr lang="en-JP" smtClean="0">
                <a:solidFill>
                  <a:schemeClr val="bg1"/>
                </a:solidFill>
              </a:rPr>
              <a:t>1</a:t>
            </a:fld>
            <a:endParaRPr lang="en-JP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EA53A5-A03F-2F4C-9FD6-349657010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188" y="1483567"/>
            <a:ext cx="4269802" cy="3890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8143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2942-165B-5549-AAE7-01FF7FC62E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Job postings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Swing vs swing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34E247-ED56-114A-94D6-E5D2597E1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3" y="2287256"/>
            <a:ext cx="4102146" cy="37347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E50400-8E61-6844-B4FE-BD21C127D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4829" y="2316163"/>
            <a:ext cx="3965361" cy="37058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07FA04-BAF5-7847-BD3F-516156F33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1700" y="2287256"/>
            <a:ext cx="3910300" cy="370588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E16A35-CC20-3E47-B27E-2DC26CE22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19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84636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2942-165B-5549-AAE7-01FF7FC62E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Employment levels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Swing vs swing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3D6E95-4A56-6249-98BD-BB764C2EF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4" y="2316163"/>
            <a:ext cx="3965362" cy="38083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CFD504-2873-964E-AEED-A211BDD15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3493" y="2316161"/>
            <a:ext cx="4026789" cy="38083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21F245-A20B-694D-8B98-8DBADB475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7239" y="2316161"/>
            <a:ext cx="3923587" cy="380838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E60CF-286D-734C-A80A-3101F4B86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20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8680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891F3-73E6-B246-B986-52B3F8C00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many Americans don’t vote.</a:t>
            </a:r>
            <a:br>
              <a:rPr lang="en-JP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4ECC6-92EA-F24B-B66A-9661EEC89A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5518880" cy="3541714"/>
          </a:xfrm>
        </p:spPr>
        <p:txBody>
          <a:bodyPr>
            <a:normAutofit/>
          </a:bodyPr>
          <a:lstStyle/>
          <a:p>
            <a:r>
              <a:rPr lang="en-JP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Various demographics</a:t>
            </a:r>
          </a:p>
          <a:p>
            <a:r>
              <a:rPr lang="en-JP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Barriers to voting</a:t>
            </a:r>
          </a:p>
          <a:p>
            <a:r>
              <a:rPr lang="en-JP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 in the system</a:t>
            </a:r>
          </a:p>
          <a:p>
            <a:r>
              <a:rPr lang="en-JP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Beliefs about politics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E33466-B995-7B43-AA53-67D0F1213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0911" y="0"/>
            <a:ext cx="771089" cy="365125"/>
          </a:xfrm>
        </p:spPr>
        <p:txBody>
          <a:bodyPr/>
          <a:lstStyle/>
          <a:p>
            <a:fld id="{ADD9F89A-51C4-D946-8F60-2D1D0261A9C8}" type="slidenum">
              <a:rPr lang="en-JP" smtClean="0">
                <a:solidFill>
                  <a:schemeClr val="bg1"/>
                </a:solidFill>
              </a:rPr>
              <a:t>2</a:t>
            </a:fld>
            <a:endParaRPr lang="en-JP">
              <a:solidFill>
                <a:schemeClr val="bg1"/>
              </a:solidFill>
            </a:endParaRPr>
          </a:p>
        </p:txBody>
      </p:sp>
      <p:pic>
        <p:nvPicPr>
          <p:cNvPr id="1026" name="Picture 2" descr="Doubts, Yes, No, Business, Mistake, Cartoon, Correct">
            <a:extLst>
              <a:ext uri="{FF2B5EF4-FFF2-40B4-BE49-F238E27FC236}">
                <a16:creationId xmlns:a16="http://schemas.microsoft.com/office/drawing/2014/main" id="{736B5A3F-829C-3549-A2C4-C43ACF36C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616" y="1658143"/>
            <a:ext cx="4338599" cy="35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A7F135A-204B-A74A-9583-02EA22127B61}"/>
              </a:ext>
            </a:extLst>
          </p:cNvPr>
          <p:cNvSpPr/>
          <p:nvPr/>
        </p:nvSpPr>
        <p:spPr>
          <a:xfrm>
            <a:off x="4962091" y="6488668"/>
            <a:ext cx="7229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projects.fivethirtyeight.com</a:t>
            </a:r>
            <a:r>
              <a:rPr lang="en-US" dirty="0">
                <a:solidFill>
                  <a:schemeClr val="bg1"/>
                </a:solidFill>
              </a:rPr>
              <a:t>/non-voters-poll-2020-election/</a:t>
            </a:r>
          </a:p>
        </p:txBody>
      </p:sp>
    </p:spTree>
    <p:extLst>
      <p:ext uri="{BB962C8B-B14F-4D97-AF65-F5344CB8AC3E}">
        <p14:creationId xmlns:p14="http://schemas.microsoft.com/office/powerpoint/2010/main" val="856074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C0808-7D64-F34D-95D0-38A32315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FiveThirtyEight- Non-Voters Data</a:t>
            </a:r>
            <a:br>
              <a:rPr lang="en-JP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39046-8C70-BE40-8E00-8D3119552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93237"/>
            <a:ext cx="9905999" cy="497551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Polling done by Ipsos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Conducted from Sept. 15 to Sept 25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5,239 respondents matched voter file records by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Aristole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(5,836 used)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Surveyed on 33 topics 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Basic demographic data 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Voter Categories</a:t>
            </a:r>
          </a:p>
          <a:p>
            <a:pPr lvl="1"/>
            <a:r>
              <a:rPr lang="en-US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always: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Voted in all or all-but-one eligible elections</a:t>
            </a:r>
          </a:p>
          <a:p>
            <a:pPr lvl="1"/>
            <a:r>
              <a:rPr lang="en-US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sporadic: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Voted in at least 2, but fewer than all-but-one eligible elections</a:t>
            </a:r>
          </a:p>
          <a:p>
            <a:pPr lvl="1"/>
            <a:r>
              <a:rPr lang="en-US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rarely/never: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Voted in 0 or only 1 eligible election</a:t>
            </a:r>
            <a:endParaRPr lang="en-US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B188E9C-8F21-3648-B9F9-12F2E14FB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0911" y="6633"/>
            <a:ext cx="771089" cy="365125"/>
          </a:xfrm>
        </p:spPr>
        <p:txBody>
          <a:bodyPr/>
          <a:lstStyle/>
          <a:p>
            <a:fld id="{ADD9F89A-51C4-D946-8F60-2D1D0261A9C8}" type="slidenum">
              <a:rPr lang="en-JP" smtClean="0">
                <a:solidFill>
                  <a:schemeClr val="bg1"/>
                </a:solidFill>
              </a:rPr>
              <a:t>3</a:t>
            </a:fld>
            <a:endParaRPr lang="en-JP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FD71AB-A0D4-0F4A-9717-4E0CDE435B5C}"/>
              </a:ext>
            </a:extLst>
          </p:cNvPr>
          <p:cNvSpPr/>
          <p:nvPr/>
        </p:nvSpPr>
        <p:spPr>
          <a:xfrm>
            <a:off x="5162939" y="6482035"/>
            <a:ext cx="70290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github.com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fivethirtyeight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/data/tree/master/non-voters</a:t>
            </a:r>
          </a:p>
        </p:txBody>
      </p:sp>
    </p:spTree>
    <p:extLst>
      <p:ext uri="{BB962C8B-B14F-4D97-AF65-F5344CB8AC3E}">
        <p14:creationId xmlns:p14="http://schemas.microsoft.com/office/powerpoint/2010/main" val="3473842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F3C49-A5BA-8243-81B5-C29E4F4D7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solidFill>
                  <a:schemeClr val="bg1"/>
                </a:solidFill>
              </a:rPr>
              <a:t>MethodS</a:t>
            </a:r>
            <a:br>
              <a:rPr lang="en-JP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EB080-EE09-7D49-BB11-60FC1371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85458"/>
            <a:ext cx="10615159" cy="46085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Random Forest Regression</a:t>
            </a:r>
          </a:p>
          <a:p>
            <a:r>
              <a:rPr lang="en-US" dirty="0">
                <a:solidFill>
                  <a:schemeClr val="bg1"/>
                </a:solidFill>
              </a:rPr>
              <a:t>Gradient Boosting</a:t>
            </a:r>
          </a:p>
          <a:p>
            <a:r>
              <a:rPr lang="en-US" dirty="0">
                <a:solidFill>
                  <a:schemeClr val="bg1"/>
                </a:solidFill>
              </a:rPr>
              <a:t>XGB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9D25A-B2F4-CC4A-8FAD-40E1D4D4C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0911" y="-18534"/>
            <a:ext cx="771089" cy="365125"/>
          </a:xfrm>
        </p:spPr>
        <p:txBody>
          <a:bodyPr/>
          <a:lstStyle/>
          <a:p>
            <a:fld id="{ADD9F89A-51C4-D946-8F60-2D1D0261A9C8}" type="slidenum">
              <a:rPr lang="en-JP" smtClean="0">
                <a:solidFill>
                  <a:schemeClr val="bg1"/>
                </a:solidFill>
              </a:rPr>
              <a:t>4</a:t>
            </a:fld>
            <a:endParaRPr lang="en-JP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36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F3C49-A5BA-8243-81B5-C29E4F4D7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Q</a:t>
            </a:r>
            <a:r>
              <a:rPr lang="en-JP" dirty="0">
                <a:solidFill>
                  <a:schemeClr val="bg1"/>
                </a:solidFill>
              </a:rPr>
              <a:t>uestions</a:t>
            </a:r>
            <a:br>
              <a:rPr lang="en-JP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EB080-EE09-7D49-BB11-60FC1371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9626114" cy="3989995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When compared to non-swing states, do swing states show a significant difference in job postings and employment levels?</a:t>
            </a:r>
          </a:p>
          <a:p>
            <a:pPr marL="457200" lvl="1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(i.e. Is there a causation between being a swing state and these variables?)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When compared to each other, do these swings states differ from each other in job postings and employment levels?</a:t>
            </a:r>
          </a:p>
          <a:p>
            <a:pPr marL="457200" lvl="1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(i.e. Which swing states are most affected by these variables?)</a:t>
            </a:r>
          </a:p>
          <a:p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66147-982A-3A46-8F9A-91CE3943E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22276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FE0A-A59A-A642-8E53-186194F33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954587" cy="147857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1. S</a:t>
            </a:r>
            <a:r>
              <a:rPr lang="en-JP" dirty="0">
                <a:solidFill>
                  <a:schemeClr val="bg1"/>
                </a:solidFill>
              </a:rPr>
              <a:t>wing vs non-swing</a:t>
            </a:r>
            <a:br>
              <a:rPr lang="en-JP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BBD11-8D0C-8643-9292-E4BDDEE95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91294"/>
            <a:ext cx="4954588" cy="4777609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Job Postings Data: </a:t>
            </a:r>
          </a:p>
          <a:p>
            <a:r>
              <a:rPr lang="en-US" dirty="0">
                <a:solidFill>
                  <a:schemeClr val="bg1"/>
                </a:solidFill>
              </a:rPr>
              <a:t>Normally distributed (parametric testing)</a:t>
            </a:r>
          </a:p>
          <a:p>
            <a:r>
              <a:rPr lang="en-US" dirty="0">
                <a:solidFill>
                  <a:schemeClr val="bg1"/>
                </a:solidFill>
              </a:rPr>
              <a:t>P-values: 0.277 with Standard t-test,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0.249 with Welch's t-test </a:t>
            </a:r>
          </a:p>
          <a:p>
            <a:r>
              <a:rPr lang="en-US" dirty="0">
                <a:solidFill>
                  <a:schemeClr val="bg1"/>
                </a:solidFill>
              </a:rPr>
              <a:t>No significant difference 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Employment Levels Data:</a:t>
            </a:r>
          </a:p>
          <a:p>
            <a:r>
              <a:rPr lang="en-US" dirty="0">
                <a:solidFill>
                  <a:schemeClr val="bg1"/>
                </a:solidFill>
              </a:rPr>
              <a:t>Not normally distributed (non-parametric testing)</a:t>
            </a:r>
          </a:p>
          <a:p>
            <a:r>
              <a:rPr lang="en-US" dirty="0">
                <a:solidFill>
                  <a:schemeClr val="bg1"/>
                </a:solidFill>
              </a:rPr>
              <a:t>P-values: 0.367 with Mann-Whitney U test,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0.734 with Kruskal test </a:t>
            </a:r>
          </a:p>
          <a:p>
            <a:r>
              <a:rPr lang="en-US" dirty="0">
                <a:solidFill>
                  <a:schemeClr val="bg1"/>
                </a:solidFill>
              </a:rPr>
              <a:t>No significant difference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AAEA09-9619-0C48-B4E7-614365919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647" y="618518"/>
            <a:ext cx="5106479" cy="27321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4870CD-4838-5649-AF82-53C0E255C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647" y="3750251"/>
            <a:ext cx="5106479" cy="248923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B5447-67C7-FE43-A9CB-1CFFE21E5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262655"/>
            <a:ext cx="771089" cy="365125"/>
          </a:xfrm>
        </p:spPr>
        <p:txBody>
          <a:bodyPr/>
          <a:lstStyle/>
          <a:p>
            <a:fld id="{ADD9F89A-51C4-D946-8F60-2D1D0261A9C8}" type="slidenum">
              <a:rPr lang="en-JP" smtClean="0"/>
              <a:t>6</a:t>
            </a:fld>
            <a:endParaRPr lang="en-JP" dirty="0"/>
          </a:p>
        </p:txBody>
      </p:sp>
    </p:spTree>
    <p:extLst>
      <p:ext uri="{BB962C8B-B14F-4D97-AF65-F5344CB8AC3E}">
        <p14:creationId xmlns:p14="http://schemas.microsoft.com/office/powerpoint/2010/main" val="4116789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FE0A-A59A-A642-8E53-186194F33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954587" cy="14785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 S</a:t>
            </a:r>
            <a:r>
              <a:rPr lang="en-JP" dirty="0">
                <a:solidFill>
                  <a:schemeClr val="bg1"/>
                </a:solidFill>
              </a:rPr>
              <a:t>wing vs swing:</a:t>
            </a:r>
            <a:br>
              <a:rPr lang="en-JP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Job Postings Data</a:t>
            </a:r>
            <a:br>
              <a:rPr lang="en-US" sz="2800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BBD11-8D0C-8643-9292-E4BDDEE95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64426"/>
            <a:ext cx="5599629" cy="4375055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Normally distributed (parametric testing)</a:t>
            </a:r>
          </a:p>
          <a:p>
            <a:r>
              <a:rPr lang="en-US" dirty="0">
                <a:solidFill>
                  <a:schemeClr val="bg1"/>
                </a:solidFill>
              </a:rPr>
              <a:t>P-value with One-way ANOVA = 0.0166</a:t>
            </a:r>
          </a:p>
          <a:p>
            <a:r>
              <a:rPr lang="en-US" dirty="0">
                <a:solidFill>
                  <a:schemeClr val="bg1"/>
                </a:solidFill>
              </a:rPr>
              <a:t>At least one significant difference</a:t>
            </a:r>
          </a:p>
          <a:p>
            <a:r>
              <a:rPr lang="en-US" dirty="0">
                <a:solidFill>
                  <a:schemeClr val="bg1"/>
                </a:solidFill>
              </a:rPr>
              <a:t>P-values with Tukey’s HSD</a:t>
            </a:r>
          </a:p>
          <a:p>
            <a:pPr lvl="1"/>
            <a:r>
              <a:rPr lang="en-US" sz="2100" dirty="0">
                <a:solidFill>
                  <a:schemeClr val="bg1"/>
                </a:solidFill>
              </a:rPr>
              <a:t>Most values greater than 0.05</a:t>
            </a:r>
          </a:p>
          <a:p>
            <a:pPr lvl="1"/>
            <a:r>
              <a:rPr lang="en-US" sz="2100" dirty="0">
                <a:solidFill>
                  <a:schemeClr val="bg1"/>
                </a:solidFill>
              </a:rPr>
              <a:t>Ohio-Georgia  = 0.0091</a:t>
            </a:r>
          </a:p>
          <a:p>
            <a:pPr lvl="1"/>
            <a:r>
              <a:rPr lang="en-US" sz="2100" dirty="0">
                <a:solidFill>
                  <a:schemeClr val="bg1"/>
                </a:solidFill>
              </a:rPr>
              <a:t>Ohio-Iowa = 0.0145</a:t>
            </a:r>
          </a:p>
          <a:p>
            <a:r>
              <a:rPr lang="en-US" dirty="0">
                <a:solidFill>
                  <a:schemeClr val="bg1"/>
                </a:solidFill>
              </a:rPr>
              <a:t>Only Ohio showed significant difference with two other swing states</a:t>
            </a:r>
          </a:p>
          <a:p>
            <a:r>
              <a:rPr lang="en-US" dirty="0">
                <a:solidFill>
                  <a:schemeClr val="bg1"/>
                </a:solidFill>
              </a:rPr>
              <a:t>Ohio is 4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worst in terms of job postings in the entire US</a:t>
            </a:r>
            <a:endParaRPr lang="en-JP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E76495-24E7-5C45-AF80-297FA161D1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008" y="618518"/>
            <a:ext cx="4735744" cy="26069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F2D65F-ABA5-3C47-9A57-1AF18BAA49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6009" y="3758496"/>
            <a:ext cx="4735743" cy="248098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4CE0B3-E28B-AF4B-BBA0-D7819260F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243202"/>
            <a:ext cx="771089" cy="365125"/>
          </a:xfrm>
        </p:spPr>
        <p:txBody>
          <a:bodyPr/>
          <a:lstStyle/>
          <a:p>
            <a:fld id="{ADD9F89A-51C4-D946-8F60-2D1D0261A9C8}" type="slidenum">
              <a:rPr lang="en-JP" smtClean="0"/>
              <a:t>7</a:t>
            </a:fld>
            <a:endParaRPr lang="en-JP" dirty="0"/>
          </a:p>
        </p:txBody>
      </p:sp>
      <p:pic>
        <p:nvPicPr>
          <p:cNvPr id="9" name="Audio Recording Oct 23, 2020 20:30:31" descr="Audio Recording Oct 23, 2020 20:30:31">
            <a:hlinkClick r:id="" action="ppaction://media"/>
            <a:extLst>
              <a:ext uri="{FF2B5EF4-FFF2-40B4-BE49-F238E27FC236}">
                <a16:creationId xmlns:a16="http://schemas.microsoft.com/office/drawing/2014/main" id="{117F8D73-4D39-5F47-AB34-41C02930F5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79200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45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1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11713-BAA2-3545-95B1-55622D903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2. S</a:t>
            </a:r>
            <a:r>
              <a:rPr lang="en-JP" dirty="0">
                <a:solidFill>
                  <a:schemeClr val="bg1"/>
                </a:solidFill>
              </a:rPr>
              <a:t>wing vs swing:</a:t>
            </a:r>
            <a:br>
              <a:rPr lang="en-JP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Employment Levels Data</a:t>
            </a:r>
            <a:br>
              <a:rPr lang="en-US" sz="2800" dirty="0">
                <a:solidFill>
                  <a:schemeClr val="bg1"/>
                </a:solidFill>
              </a:rPr>
            </a:br>
            <a:endParaRPr lang="en-JP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1EEB0-7405-C949-932D-ADF236C2E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79353"/>
            <a:ext cx="6387544" cy="411184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Not normally distributed (non-parametric testing)</a:t>
            </a:r>
          </a:p>
          <a:p>
            <a:r>
              <a:rPr lang="en-US" sz="2000" dirty="0">
                <a:solidFill>
                  <a:schemeClr val="bg1"/>
                </a:solidFill>
              </a:rPr>
              <a:t>P-values with Kruskal test (see chart)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Most values greater than 0.05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Wisconsin-Georgia &amp; Wisconsin-N. Carolina </a:t>
            </a:r>
            <a:r>
              <a:rPr lang="en-JP" sz="1800" dirty="0">
                <a:solidFill>
                  <a:schemeClr val="bg1"/>
                </a:solidFill>
              </a:rPr>
              <a:t>≈ 0.02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Pennsylvania-All other swing states &lt; 0.01</a:t>
            </a:r>
          </a:p>
          <a:p>
            <a:r>
              <a:rPr lang="en-US" sz="2000" dirty="0">
                <a:solidFill>
                  <a:schemeClr val="bg1"/>
                </a:solidFill>
              </a:rPr>
              <a:t>Pennsylvania is a clear outlier among swing states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Suffered a more severe drop in employment levels than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other swing states</a:t>
            </a:r>
          </a:p>
          <a:p>
            <a:pPr lvl="1"/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4EBB6-E23B-FC4C-93D8-EFC3C34E3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4229" y="1679353"/>
            <a:ext cx="3238500" cy="3860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AD90CD5-3FE4-DE4E-B8BD-94AE1F967430}"/>
              </a:ext>
            </a:extLst>
          </p:cNvPr>
          <p:cNvSpPr/>
          <p:nvPr/>
        </p:nvSpPr>
        <p:spPr>
          <a:xfrm>
            <a:off x="8051470" y="2059089"/>
            <a:ext cx="2861953" cy="277977"/>
          </a:xfrm>
          <a:prstGeom prst="rect">
            <a:avLst/>
          </a:prstGeom>
          <a:solidFill>
            <a:srgbClr val="FFFF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F242DD-6670-D446-9DC0-BFF878E6BBDF}"/>
              </a:ext>
            </a:extLst>
          </p:cNvPr>
          <p:cNvSpPr/>
          <p:nvPr/>
        </p:nvSpPr>
        <p:spPr>
          <a:xfrm>
            <a:off x="8051470" y="2389619"/>
            <a:ext cx="2861953" cy="277977"/>
          </a:xfrm>
          <a:prstGeom prst="rect">
            <a:avLst/>
          </a:prstGeom>
          <a:solidFill>
            <a:srgbClr val="FFFF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03D8BE-80B8-1345-8DC1-9DBE5163550E}"/>
              </a:ext>
            </a:extLst>
          </p:cNvPr>
          <p:cNvSpPr/>
          <p:nvPr/>
        </p:nvSpPr>
        <p:spPr>
          <a:xfrm>
            <a:off x="8051470" y="3429000"/>
            <a:ext cx="2861953" cy="277977"/>
          </a:xfrm>
          <a:prstGeom prst="rect">
            <a:avLst/>
          </a:prstGeom>
          <a:solidFill>
            <a:srgbClr val="FFFF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AB37E1-BAA7-444C-B7DF-79A64040B9E9}"/>
              </a:ext>
            </a:extLst>
          </p:cNvPr>
          <p:cNvSpPr/>
          <p:nvPr/>
        </p:nvSpPr>
        <p:spPr>
          <a:xfrm>
            <a:off x="8051470" y="3759530"/>
            <a:ext cx="2861953" cy="277977"/>
          </a:xfrm>
          <a:prstGeom prst="rect">
            <a:avLst/>
          </a:prstGeom>
          <a:solidFill>
            <a:srgbClr val="FFFF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2598C3-9289-F844-8C72-8D0FC11F86C1}"/>
              </a:ext>
            </a:extLst>
          </p:cNvPr>
          <p:cNvSpPr/>
          <p:nvPr/>
        </p:nvSpPr>
        <p:spPr>
          <a:xfrm>
            <a:off x="8051470" y="4767812"/>
            <a:ext cx="2861953" cy="277977"/>
          </a:xfrm>
          <a:prstGeom prst="rect">
            <a:avLst/>
          </a:prstGeom>
          <a:solidFill>
            <a:srgbClr val="FFFF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CCD562-7631-D44D-9043-7FE12A5ED067}"/>
              </a:ext>
            </a:extLst>
          </p:cNvPr>
          <p:cNvSpPr/>
          <p:nvPr/>
        </p:nvSpPr>
        <p:spPr>
          <a:xfrm>
            <a:off x="8051470" y="5098342"/>
            <a:ext cx="2861953" cy="277977"/>
          </a:xfrm>
          <a:prstGeom prst="rect">
            <a:avLst/>
          </a:prstGeom>
          <a:solidFill>
            <a:srgbClr val="FFFF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34153D-27CF-8642-854F-860A7D7763D1}"/>
              </a:ext>
            </a:extLst>
          </p:cNvPr>
          <p:cNvSpPr/>
          <p:nvPr/>
        </p:nvSpPr>
        <p:spPr>
          <a:xfrm>
            <a:off x="8051470" y="4437282"/>
            <a:ext cx="2861953" cy="277977"/>
          </a:xfrm>
          <a:prstGeom prst="rect">
            <a:avLst/>
          </a:prstGeom>
          <a:solidFill>
            <a:srgbClr val="FFFF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193528-1476-0D44-A6F4-90AB8A4387EC}"/>
              </a:ext>
            </a:extLst>
          </p:cNvPr>
          <p:cNvSpPr/>
          <p:nvPr/>
        </p:nvSpPr>
        <p:spPr>
          <a:xfrm>
            <a:off x="8051470" y="2716802"/>
            <a:ext cx="2861953" cy="277977"/>
          </a:xfrm>
          <a:prstGeom prst="rect">
            <a:avLst/>
          </a:prstGeom>
          <a:solidFill>
            <a:srgbClr val="FFFF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C2168AC-39EB-994C-AB9B-8E4935459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9F89A-51C4-D946-8F60-2D1D0261A9C8}" type="slidenum">
              <a:rPr lang="en-JP" smtClean="0"/>
              <a:t>8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823115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{B96CB7B1-2C38-5D4D-8D8E-BBCB8B08F57F}tf10001122</Template>
  <TotalTime>1275</TotalTime>
  <Words>703</Words>
  <Application>Microsoft Macintosh PowerPoint</Application>
  <PresentationFormat>Widescreen</PresentationFormat>
  <Paragraphs>114</Paragraphs>
  <Slides>21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Tw Cen MT</vt:lpstr>
      <vt:lpstr>Circuit</vt:lpstr>
      <vt:lpstr>Predicting whether a person is a voter or non-voter in america</vt:lpstr>
      <vt:lpstr>Voter turnout </vt:lpstr>
      <vt:lpstr>Why many Americans don’t vote. </vt:lpstr>
      <vt:lpstr>FiveThirtyEight- Non-Voters Data </vt:lpstr>
      <vt:lpstr>MethodS </vt:lpstr>
      <vt:lpstr>Questions </vt:lpstr>
      <vt:lpstr>1. Swing vs non-swing </vt:lpstr>
      <vt:lpstr>2. Swing vs swing: Job Postings Data </vt:lpstr>
      <vt:lpstr>2. Swing vs swing: Employment Levels Data </vt:lpstr>
      <vt:lpstr>Swing vs swing: Employment Levels Data </vt:lpstr>
      <vt:lpstr>Conclusion </vt:lpstr>
      <vt:lpstr>Recommendations </vt:lpstr>
      <vt:lpstr>Future Considerations </vt:lpstr>
      <vt:lpstr>Thank you for listening  </vt:lpstr>
      <vt:lpstr>Additional slides   </vt:lpstr>
      <vt:lpstr>Job postings across all states   </vt:lpstr>
      <vt:lpstr>Employment levels across all states   </vt:lpstr>
      <vt:lpstr>Job postings Swing vs non-swing   </vt:lpstr>
      <vt:lpstr>Employment levels swing vs non-swing   </vt:lpstr>
      <vt:lpstr>Job postings Swing vs swing   </vt:lpstr>
      <vt:lpstr>Employment levels Swing vs swing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Job Postings and Employment Levels in Swing States of the 2020 Election </dc:title>
  <dc:creator>Barrett Nibling</dc:creator>
  <cp:lastModifiedBy>Barrett Nibling</cp:lastModifiedBy>
  <cp:revision>61</cp:revision>
  <dcterms:created xsi:type="dcterms:W3CDTF">2020-09-30T16:25:14Z</dcterms:created>
  <dcterms:modified xsi:type="dcterms:W3CDTF">2020-11-05T06:22:17Z</dcterms:modified>
</cp:coreProperties>
</file>

<file path=docProps/thumbnail.jpeg>
</file>